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19010313" cy="106934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DDD"/>
    <a:srgbClr val="000000"/>
    <a:srgbClr val="392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40AB1-C4F4-4E5D-AF6D-3D95AC3FFFDB}" v="377" dt="2022-10-18T10:54:20.9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11"/>
  </p:normalViewPr>
  <p:slideViewPr>
    <p:cSldViewPr>
      <p:cViewPr varScale="1">
        <p:scale>
          <a:sx n="77" d="100"/>
          <a:sy n="77" d="100"/>
        </p:scale>
        <p:origin x="520" y="200"/>
      </p:cViewPr>
      <p:guideLst>
        <p:guide orient="horz" pos="2880"/>
        <p:guide pos="27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341" cy="345635"/>
          </a:xfrm>
          <a:prstGeom prst="rect">
            <a:avLst/>
          </a:prstGeom>
        </p:spPr>
        <p:txBody>
          <a:bodyPr vert="horz" lIns="59875" tIns="29937" rIns="59875" bIns="2993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7" y="0"/>
            <a:ext cx="4342340" cy="345635"/>
          </a:xfrm>
          <a:prstGeom prst="rect">
            <a:avLst/>
          </a:prstGeom>
        </p:spPr>
        <p:txBody>
          <a:bodyPr vert="horz" lIns="59875" tIns="29937" rIns="59875" bIns="29937" rtlCol="0"/>
          <a:lstStyle>
            <a:lvl1pPr algn="r">
              <a:defRPr sz="800"/>
            </a:lvl1pPr>
          </a:lstStyle>
          <a:p>
            <a:fld id="{84A057FC-6372-461E-AA33-4D7C0751610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875" tIns="29937" rIns="59875" bIns="2993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241" y="3315235"/>
            <a:ext cx="8015819" cy="2711907"/>
          </a:xfrm>
          <a:prstGeom prst="rect">
            <a:avLst/>
          </a:prstGeom>
        </p:spPr>
        <p:txBody>
          <a:bodyPr vert="horz" lIns="59875" tIns="29937" rIns="59875" bIns="299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28"/>
            <a:ext cx="4342341" cy="345635"/>
          </a:xfrm>
          <a:prstGeom prst="rect">
            <a:avLst/>
          </a:prstGeom>
        </p:spPr>
        <p:txBody>
          <a:bodyPr vert="horz" lIns="59875" tIns="29937" rIns="59875" bIns="2993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7" y="6542528"/>
            <a:ext cx="4342340" cy="345635"/>
          </a:xfrm>
          <a:prstGeom prst="rect">
            <a:avLst/>
          </a:prstGeom>
        </p:spPr>
        <p:txBody>
          <a:bodyPr vert="horz" lIns="59875" tIns="29937" rIns="59875" bIns="29937" rtlCol="0" anchor="b"/>
          <a:lstStyle>
            <a:lvl1pPr algn="r">
              <a:defRPr sz="800"/>
            </a:lvl1pPr>
          </a:lstStyle>
          <a:p>
            <a:fld id="{E10D035E-1548-44B0-B5D4-4500CB6A5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3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1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7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8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8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1605500" y="0"/>
            <a:ext cx="7398220" cy="10692130"/>
          </a:xfrm>
          <a:custGeom>
            <a:avLst/>
            <a:gdLst/>
            <a:ahLst/>
            <a:cxnLst/>
            <a:rect l="l" t="t" r="r" b="b"/>
            <a:pathLst>
              <a:path w="5886450" h="10692130">
                <a:moveTo>
                  <a:pt x="0" y="0"/>
                </a:moveTo>
                <a:lnTo>
                  <a:pt x="0" y="10692003"/>
                </a:lnTo>
                <a:lnTo>
                  <a:pt x="5885980" y="10692003"/>
                </a:lnTo>
                <a:lnTo>
                  <a:pt x="5885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3ADDD">
              <a:alpha val="45882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5067" y="3751726"/>
            <a:ext cx="1432017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1547" y="5988304"/>
            <a:ext cx="133072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0516" y="2459482"/>
            <a:ext cx="8269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90311" y="2459482"/>
            <a:ext cx="8269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813" y="4345726"/>
            <a:ext cx="6090687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0516" y="2459482"/>
            <a:ext cx="171092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3507" y="9944862"/>
            <a:ext cx="6083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0516" y="9944862"/>
            <a:ext cx="43723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87426" y="9944862"/>
            <a:ext cx="43723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5.wmf"/><Relationship Id="rId5" Type="http://schemas.openxmlformats.org/officeDocument/2006/relationships/diagramLayout" Target="../diagrams/layout5.xml"/><Relationship Id="rId10" Type="http://schemas.openxmlformats.org/officeDocument/2006/relationships/oleObject" Target="../embeddings/oleObject2.bin"/><Relationship Id="rId4" Type="http://schemas.openxmlformats.org/officeDocument/2006/relationships/diagramData" Target="../diagrams/data5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713956" y="5586526"/>
            <a:ext cx="151561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6675" algn="ctr"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solidFill>
                  <a:srgbClr val="7030A0"/>
                </a:solidFill>
              </a:rPr>
              <a:t>Delivering with ABC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6956" y="8013700"/>
            <a:ext cx="5486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pc="150" dirty="0">
                <a:solidFill>
                  <a:srgbClr val="FFFFFF"/>
                </a:solidFill>
                <a:latin typeface="Tahoma"/>
                <a:cs typeface="Tahoma"/>
              </a:rPr>
              <a:t>Innovative, experienced, benefits driven IT Consulting business focused on driving client success through the implementation of the Keystone solution.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BC415-FDF9-426D-8E6E-B132A3A92B56}"/>
              </a:ext>
            </a:extLst>
          </p:cNvPr>
          <p:cNvSpPr/>
          <p:nvPr/>
        </p:nvSpPr>
        <p:spPr>
          <a:xfrm>
            <a:off x="18953956" y="-152400"/>
            <a:ext cx="76200" cy="1090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25DD9B4-519E-4BB4-8455-0175A2126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6" y="2037483"/>
            <a:ext cx="10143557" cy="4528417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DD2633A1-ABDC-4FA4-A8F0-A327DCCBC654}"/>
              </a:ext>
            </a:extLst>
          </p:cNvPr>
          <p:cNvSpPr txBox="1">
            <a:spLocks/>
          </p:cNvSpPr>
          <p:nvPr/>
        </p:nvSpPr>
        <p:spPr>
          <a:xfrm>
            <a:off x="3998912" y="6622272"/>
            <a:ext cx="14859000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7686675" algn="ctr">
              <a:spcBef>
                <a:spcPts val="100"/>
              </a:spcBef>
              <a:spcAft>
                <a:spcPts val="600"/>
              </a:spcAft>
            </a:pPr>
            <a:r>
              <a:rPr lang="en-GB" sz="3600" kern="0" dirty="0">
                <a:solidFill>
                  <a:srgbClr val="7030A0"/>
                </a:solidFill>
              </a:rPr>
              <a:t>Introduction </a:t>
            </a:r>
          </a:p>
          <a:p>
            <a:pPr marL="7686675" algn="ctr">
              <a:spcBef>
                <a:spcPts val="100"/>
              </a:spcBef>
              <a:spcAft>
                <a:spcPts val="600"/>
              </a:spcAft>
            </a:pPr>
            <a:r>
              <a:rPr lang="en-GB" sz="3600" kern="0" dirty="0">
                <a:solidFill>
                  <a:srgbClr val="7030A0"/>
                </a:solidFill>
              </a:rPr>
              <a:t>October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11181556" y="1460500"/>
            <a:ext cx="7239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Introduction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F4C5D-5F69-4AA1-908F-81D30F35F47D}"/>
              </a:ext>
            </a:extLst>
          </p:cNvPr>
          <p:cNvSpPr/>
          <p:nvPr/>
        </p:nvSpPr>
        <p:spPr>
          <a:xfrm>
            <a:off x="2022144" y="2961699"/>
            <a:ext cx="1357566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The traditional System Integrator model can be seen as outdated, costly, cumbersome and lengthy.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  <a:cs typeface="Catamaran Black" panose="00000A00000000000000" pitchFamily="2" charset="0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  <a:cs typeface="Catamaran Black" panose="00000A00000000000000" pitchFamily="2" charset="0"/>
              </a:rPr>
              <a:t>Tyro Transformation as a Service allows a more agile program approach with: 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  <a:cs typeface="Catamaran Black" panose="00000A00000000000000" pitchFamily="2" charset="0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Up to 75% quicker realisation. 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Over 50% cost savings.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Delivery teams of only highly rated experts.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Project flexibility- roll on, roll off to meet demand and pay as you go</a:t>
            </a:r>
            <a:r>
              <a:rPr lang="en-US" sz="2000" dirty="0">
                <a:solidFill>
                  <a:srgbClr val="130E40"/>
                </a:solidFill>
                <a:latin typeface="+body"/>
              </a:rPr>
              <a:t>.</a:t>
            </a:r>
          </a:p>
          <a:p>
            <a:pPr algn="ctr"/>
            <a:endParaRPr lang="en-US" sz="2000" b="1" dirty="0">
              <a:solidFill>
                <a:srgbClr val="130E40"/>
              </a:solidFill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AEBEB-5A67-D067-9B1D-C6C5943F36A0}"/>
              </a:ext>
            </a:extLst>
          </p:cNvPr>
          <p:cNvSpPr txBox="1"/>
          <p:nvPr/>
        </p:nvSpPr>
        <p:spPr>
          <a:xfrm>
            <a:off x="2931302" y="8488283"/>
            <a:ext cx="104600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07F39"/>
                </a:solidFill>
              </a:rPr>
              <a:t>Control of your journey, save time and money, embrace Transformation as a Service.</a:t>
            </a:r>
            <a:endParaRPr lang="en-GB" sz="2400" b="1" dirty="0">
              <a:solidFill>
                <a:srgbClr val="F07F39"/>
              </a:solidFill>
              <a:latin typeface="+body"/>
            </a:endParaRPr>
          </a:p>
          <a:p>
            <a:endParaRPr lang="en-GB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20D5076-32DD-7219-C64F-4C2782951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398057"/>
              </p:ext>
            </p:extLst>
          </p:nvPr>
        </p:nvGraphicFramePr>
        <p:xfrm>
          <a:off x="13543756" y="5192596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75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11181556" y="1460500"/>
            <a:ext cx="7239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Methodology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766EB-4E15-FBA3-AF8A-829979B56C1E}"/>
              </a:ext>
            </a:extLst>
          </p:cNvPr>
          <p:cNvSpPr/>
          <p:nvPr/>
        </p:nvSpPr>
        <p:spPr>
          <a:xfrm>
            <a:off x="970756" y="2346623"/>
            <a:ext cx="1676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You can deliver transformation quickly within your organisation, but might need help in some areas;</a:t>
            </a:r>
          </a:p>
          <a:p>
            <a:pPr algn="ctr"/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TaaS provides a Pay As You Go set of expert services in a model that suits your requirements and is driven by delivering value to your business</a:t>
            </a:r>
          </a:p>
          <a:p>
            <a:pPr algn="ctr"/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We can provide the best expert resources, coach resources or provide the best service for you.</a:t>
            </a: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AB01A0-1085-4EB8-44F1-8244A73F7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64009"/>
              </p:ext>
            </p:extLst>
          </p:nvPr>
        </p:nvGraphicFramePr>
        <p:xfrm>
          <a:off x="2875756" y="5041900"/>
          <a:ext cx="12568237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2568320" imgH="4995720" progId="PBrush">
                  <p:embed/>
                </p:oleObj>
              </mc:Choice>
              <mc:Fallback>
                <p:oleObj name="Bitmap Image" r:id="rId4" imgW="12568320" imgH="499572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AB01A0-1085-4EB8-44F1-8244A73F7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5756" y="5041900"/>
                        <a:ext cx="12568237" cy="499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2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11181556" y="1460500"/>
            <a:ext cx="7239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Why OLX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618C-835A-813F-C8F2-CE232AB045E0}"/>
              </a:ext>
            </a:extLst>
          </p:cNvPr>
          <p:cNvSpPr txBox="1"/>
          <p:nvPr/>
        </p:nvSpPr>
        <p:spPr>
          <a:xfrm>
            <a:off x="2726538" y="3195393"/>
            <a:ext cx="135901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know what you want and need some help achieving it.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have in house capability and need additional expert help and coaching.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are flexible, pragmatic and accessible – we are working for you, as part of your extended team.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expect a high quality partner to help lead and deliver with you.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do have a business culture that we understand and know out to complement it.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Your organisation is growing rapidly and is in the perfect place to benefit from this approach.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2EBBC2-DE9D-EF62-0E27-F78525978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333304"/>
              </p:ext>
            </p:extLst>
          </p:nvPr>
        </p:nvGraphicFramePr>
        <p:xfrm>
          <a:off x="16006476" y="5192596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875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Why is the right support function important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618C-835A-813F-C8F2-CE232AB045E0}"/>
              </a:ext>
            </a:extLst>
          </p:cNvPr>
          <p:cNvSpPr txBox="1"/>
          <p:nvPr/>
        </p:nvSpPr>
        <p:spPr>
          <a:xfrm>
            <a:off x="2726538" y="3195393"/>
            <a:ext cx="1359013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need to continue adding value to the business.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need to continually evolve;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operate in different global locations but want to drive consistency and efficiency;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have mission critical solutions and processes that operate that help to operate the business;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have invested significantly in business transformation activities and solutions;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operate in a competitive environment;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B5A84-E852-BA1C-664B-F74380AF0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153758"/>
              </p:ext>
            </p:extLst>
          </p:nvPr>
        </p:nvGraphicFramePr>
        <p:xfrm>
          <a:off x="16387476" y="5626473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79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Common mistakes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618C-835A-813F-C8F2-CE232AB045E0}"/>
              </a:ext>
            </a:extLst>
          </p:cNvPr>
          <p:cNvSpPr txBox="1"/>
          <p:nvPr/>
        </p:nvSpPr>
        <p:spPr>
          <a:xfrm>
            <a:off x="1732756" y="2606612"/>
            <a:ext cx="151638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Desktop Support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: The support organisation is much more than IT Support and needs to cover all areas from Business Process Improvement to User and Data Management;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Resource Strategically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: Support staff may not be the implementation staff and it is important to ensure the correct blend of professionals who know how to support a business;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Plan to Change: 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Change and Release management ensures that evolution can continue and benefit the business with little or no critical impact;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Business Cost: 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Support is a set of services provided to the business that should be monitored and assessed continuously, to drive and add value to the business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B5A84-E852-BA1C-664B-F74380AF09A2}"/>
              </a:ext>
            </a:extLst>
          </p:cNvPr>
          <p:cNvGraphicFramePr/>
          <p:nvPr/>
        </p:nvGraphicFramePr>
        <p:xfrm>
          <a:off x="16387476" y="5626473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467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Models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B5A84-E852-BA1C-664B-F74380AF0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348606"/>
              </p:ext>
            </p:extLst>
          </p:nvPr>
        </p:nvGraphicFramePr>
        <p:xfrm>
          <a:off x="13010356" y="6261100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7D4B8C-667C-2616-28C6-96AAC8DCFBDC}"/>
              </a:ext>
            </a:extLst>
          </p:cNvPr>
          <p:cNvSpPr txBox="1"/>
          <p:nvPr/>
        </p:nvSpPr>
        <p:spPr>
          <a:xfrm>
            <a:off x="894556" y="3195393"/>
            <a:ext cx="16687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We have significant experience in creating and improving support organisations both locally and globally;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It is important that the support model continues to help drive the benefits for the business case and we have a comprehensive model that focuses of people and process to ensure we help you have the best model that works for your requirements;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81C0A0B-D4D1-6AF7-94C5-49BA7DB0C9B2}"/>
              </a:ext>
            </a:extLst>
          </p:cNvPr>
          <p:cNvGrpSpPr>
            <a:grpSpLocks/>
          </p:cNvGrpSpPr>
          <p:nvPr/>
        </p:nvGrpSpPr>
        <p:grpSpPr bwMode="auto">
          <a:xfrm>
            <a:off x="2723225" y="5873049"/>
            <a:ext cx="3429131" cy="2677653"/>
            <a:chOff x="1131" y="1166"/>
            <a:chExt cx="4464" cy="3417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0CACB3DC-D9C1-043D-265F-B6BB60696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194"/>
              <a:ext cx="4435" cy="3389"/>
            </a:xfrm>
            <a:prstGeom prst="rect">
              <a:avLst/>
            </a:prstGeom>
            <a:solidFill>
              <a:srgbClr val="231F20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967B88F-5A3B-442A-DFEA-D43C8A997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171"/>
              <a:ext cx="4203" cy="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75BF6141-B860-E9B4-49FB-E0BC0CF8E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" y="1170"/>
              <a:ext cx="4203" cy="3159"/>
            </a:xfrm>
            <a:prstGeom prst="rect">
              <a:avLst/>
            </a:prstGeom>
            <a:noFill/>
            <a:ln w="452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61EB464-466A-7707-62F4-BEE5E4962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14310"/>
              </p:ext>
            </p:extLst>
          </p:nvPr>
        </p:nvGraphicFramePr>
        <p:xfrm>
          <a:off x="6936240" y="6321232"/>
          <a:ext cx="2412206" cy="188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6653160" imgH="5205240" progId="PBrush">
                  <p:embed/>
                </p:oleObj>
              </mc:Choice>
              <mc:Fallback>
                <p:oleObj name="Bitmap Image" r:id="rId10" imgW="6653160" imgH="5205240" progId="PBrus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61EB464-466A-7707-62F4-BEE5E4962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6240" y="6321232"/>
                        <a:ext cx="2412206" cy="188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3F184BDF-CA4E-0941-8686-47F6223884A6}"/>
              </a:ext>
            </a:extLst>
          </p:cNvPr>
          <p:cNvSpPr/>
          <p:nvPr/>
        </p:nvSpPr>
        <p:spPr>
          <a:xfrm>
            <a:off x="6304756" y="7113530"/>
            <a:ext cx="631484" cy="2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4F4C37E-E5B3-D266-9781-B5C06EACD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02701"/>
              </p:ext>
            </p:extLst>
          </p:nvPr>
        </p:nvGraphicFramePr>
        <p:xfrm>
          <a:off x="10212753" y="6479326"/>
          <a:ext cx="1916905" cy="1574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10234440" imgH="3738600" progId="PBrush">
                  <p:embed/>
                </p:oleObj>
              </mc:Choice>
              <mc:Fallback>
                <p:oleObj name="Bitmap Image" r:id="rId12" imgW="10234440" imgH="3738600" progId="PBrush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4F4C37E-E5B3-D266-9781-B5C06EACD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12753" y="6479326"/>
                        <a:ext cx="1916905" cy="1574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42ADB8-BD2C-A4E2-6695-1A76AF02D147}"/>
              </a:ext>
            </a:extLst>
          </p:cNvPr>
          <p:cNvSpPr/>
          <p:nvPr/>
        </p:nvSpPr>
        <p:spPr>
          <a:xfrm>
            <a:off x="9445756" y="7157692"/>
            <a:ext cx="631484" cy="2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FEABB6A-1320-4EE1-AEDD-61C361D506ED}"/>
              </a:ext>
            </a:extLst>
          </p:cNvPr>
          <p:cNvSpPr/>
          <p:nvPr/>
        </p:nvSpPr>
        <p:spPr>
          <a:xfrm>
            <a:off x="12355511" y="7160899"/>
            <a:ext cx="631484" cy="2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Common mistakes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EF606E-1D66-311D-7F26-A5A8CCE7DE90}"/>
              </a:ext>
            </a:extLst>
          </p:cNvPr>
          <p:cNvSpPr/>
          <p:nvPr/>
        </p:nvSpPr>
        <p:spPr>
          <a:xfrm>
            <a:off x="1046956" y="2959612"/>
            <a:ext cx="11353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Creating a partnership to provide experts services delivering to your business outcomes we can help you with: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Delivery Assurance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Client and Account Management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Programme and Project Management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Architectural, Testing and Business Enablement Services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Operating and Support Models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We will help assess your people and then work with you to coach and enable them to succeed in the future with out us. </a:t>
            </a: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We will work with you to develop and grow your internal practise capability and do so in a way that works for you and your clients.</a:t>
            </a: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We will work with you to transition to the model that works best for you!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Our team led by Matthew Bennett, an inspirational and innovative transformation leader with over 20 years experience, who is a recognised industry expert in Delivery Management, will ensure you deliver excellence to your business and customers in a seamless and transparent way.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BBA8D-A4C7-95E8-7144-8750022F2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9556" y="3213100"/>
            <a:ext cx="1439845" cy="14115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ADF416-6A4D-44DF-50BB-4D88882BEA47}"/>
              </a:ext>
            </a:extLst>
          </p:cNvPr>
          <p:cNvSpPr/>
          <p:nvPr/>
        </p:nvSpPr>
        <p:spPr>
          <a:xfrm>
            <a:off x="12622720" y="5182672"/>
            <a:ext cx="45786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latin typeface="+body"/>
              </a:rPr>
              <a:t>Please do get in touch, we </a:t>
            </a:r>
            <a:r>
              <a:rPr lang="en-GB" sz="2000" dirty="0">
                <a:solidFill>
                  <a:srgbClr val="130E40"/>
                </a:solidFill>
                <a:latin typeface="+body"/>
              </a:rPr>
              <a:t>are excited about the opportunity to work with OLX and discuss how our models will help you.</a:t>
            </a:r>
            <a:endParaRPr lang="en-GB" sz="2000" dirty="0">
              <a:solidFill>
                <a:srgbClr val="130E40"/>
              </a:solidFill>
              <a:latin typeface="+mj-lt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14EA0-AF13-CAB9-9F12-51004A8FA9F7}"/>
              </a:ext>
            </a:extLst>
          </p:cNvPr>
          <p:cNvSpPr txBox="1"/>
          <p:nvPr/>
        </p:nvSpPr>
        <p:spPr>
          <a:xfrm>
            <a:off x="12740539" y="6322921"/>
            <a:ext cx="41904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30E40"/>
                </a:solidFill>
                <a:latin typeface="+body"/>
              </a:rPr>
              <a:t>Thank you,</a:t>
            </a:r>
            <a:endParaRPr lang="en-GB" sz="1800" dirty="0">
              <a:solidFill>
                <a:srgbClr val="130E40"/>
              </a:solidFill>
              <a:latin typeface="+mj-lt"/>
            </a:endParaRPr>
          </a:p>
          <a:p>
            <a:pPr algn="ctr"/>
            <a:endParaRPr lang="en-GB" sz="1800" b="1" dirty="0">
              <a:solidFill>
                <a:srgbClr val="130E40"/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rgbClr val="130E40"/>
                </a:solidFill>
                <a:latin typeface="+body"/>
              </a:rPr>
              <a:t>Matthew Bennett</a:t>
            </a:r>
          </a:p>
        </p:txBody>
      </p:sp>
    </p:spTree>
    <p:extLst>
      <p:ext uri="{BB962C8B-B14F-4D97-AF65-F5344CB8AC3E}">
        <p14:creationId xmlns:p14="http://schemas.microsoft.com/office/powerpoint/2010/main" val="3578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6E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16915</TotalTime>
  <Words>728</Words>
  <Application>Microsoft Macintosh PowerPoint</Application>
  <PresentationFormat>Custom</PresentationFormat>
  <Paragraphs>111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+body</vt:lpstr>
      <vt:lpstr>Arial</vt:lpstr>
      <vt:lpstr>Calibri</vt:lpstr>
      <vt:lpstr>Century Gothic</vt:lpstr>
      <vt:lpstr>Tahoma</vt:lpstr>
      <vt:lpstr>Verdana</vt:lpstr>
      <vt:lpstr>Office Theme</vt:lpstr>
      <vt:lpstr>Bitmap Image</vt:lpstr>
      <vt:lpstr>Delivering with ABC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Bitz and Batz</dc:title>
  <dc:creator>Matthew Bennett</dc:creator>
  <cp:lastModifiedBy>Malcolm Paice</cp:lastModifiedBy>
  <cp:revision>24</cp:revision>
  <cp:lastPrinted>2022-01-11T22:27:28Z</cp:lastPrinted>
  <dcterms:created xsi:type="dcterms:W3CDTF">2021-12-17T11:57:22Z</dcterms:created>
  <dcterms:modified xsi:type="dcterms:W3CDTF">2022-11-29T22:46:44Z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2021-12-16T00:00:00Z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2021-12-17T00:00:00Z</vt:filetime>
  </property>
</Properties>
</file>